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51.png" ContentType="image/png"/>
  <Override PartName="/ppt/media/image50.png" ContentType="image/png"/>
  <Override PartName="/ppt/media/image45.jpeg" ContentType="image/jpeg"/>
  <Override PartName="/ppt/media/image44.png" ContentType="image/png"/>
  <Override PartName="/ppt/media/image43.png" ContentType="image/png"/>
  <Override PartName="/ppt/media/image42.jpeg" ContentType="image/jpeg"/>
  <Override PartName="/ppt/media/image41.png" ContentType="image/png"/>
  <Override PartName="/ppt/media/image40.png" ContentType="image/png"/>
  <Override PartName="/ppt/media/image39.jpeg" ContentType="image/jpeg"/>
  <Override PartName="/ppt/media/image38.png" ContentType="image/png"/>
  <Override PartName="/ppt/media/image37.jpeg" ContentType="image/jpeg"/>
  <Override PartName="/ppt/media/image14.png" ContentType="image/png"/>
  <Override PartName="/ppt/media/image16.png" ContentType="image/png"/>
  <Override PartName="/ppt/media/image12.png" ContentType="image/png"/>
  <Override PartName="/ppt/media/image2.jpeg" ContentType="image/jpeg"/>
  <Override PartName="/ppt/media/image1.jpeg" ContentType="image/jpeg"/>
  <Override PartName="/ppt/media/image5.jpeg" ContentType="image/jpe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46.png" ContentType="image/png"/>
  <Override PartName="/ppt/media/image21.png" ContentType="image/png"/>
  <Override PartName="/ppt/media/image47.png" ContentType="image/png"/>
  <Override PartName="/ppt/media/image22.png" ContentType="image/png"/>
  <Override PartName="/ppt/media/image23.png" ContentType="image/png"/>
  <Override PartName="/ppt/media/image49.png" ContentType="image/png"/>
  <Override PartName="/ppt/media/image24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10.png" ContentType="image/png"/>
  <Override PartName="/ppt/media/image35.png" ContentType="image/png"/>
  <Override PartName="/ppt/media/image36.png" ContentType="image/png"/>
  <Override PartName="/ppt/media/image13.jpeg" ContentType="image/jpeg"/>
  <Override PartName="/ppt/media/image11.jpeg" ContentType="image/jpeg"/>
  <Override PartName="/ppt/media/image48.jpeg" ContentType="image/jpeg"/>
  <Override PartName="/ppt/media/image15.jpeg" ContentType="image/jpeg"/>
  <Override PartName="/ppt/media/image9.png" ContentType="image/png"/>
  <Override PartName="/ppt/media/image7.png" ContentType="image/png"/>
  <Override PartName="/ppt/media/image8.png" ContentType="image/png"/>
  <Override PartName="/ppt/media/image6.png" ContentType="image/png"/>
  <Override PartName="/ppt/media/image4.png" ContentType="image/png"/>
  <Override PartName="/ppt/media/image3.jpeg" ContentType="image/jpeg"/>
  <Override PartName="/ppt/media/image25.jpeg" ContentType="image/jpeg"/>
  <Override PartName="/ppt/media/image34.jpeg" ContentType="image/jpe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
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jpeg>
</file>

<file path=ppt/media/image38.png>
</file>

<file path=ppt/media/image39.jpe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jpeg>
</file>

<file path=ppt/media/image46.png>
</file>

<file path=ppt/media/image47.png>
</file>

<file path=ppt/media/image48.jpeg>
</file>

<file path=ppt/media/image49.png>
</file>

<file path=ppt/media/image5.jpe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4251240"/>
            <a:ext cx="12190680" cy="2605320"/>
          </a:xfrm>
          <a:prstGeom prst="rect">
            <a:avLst/>
          </a:prstGeom>
          <a:gradFill rotWithShape="0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Line 2"/>
          <p:cNvSpPr/>
          <p:nvPr/>
        </p:nvSpPr>
        <p:spPr>
          <a:xfrm>
            <a:off x="1838880" y="6072480"/>
            <a:ext cx="630720" cy="360"/>
          </a:xfrm>
          <a:prstGeom prst="line">
            <a:avLst/>
          </a:prstGeom>
          <a:ln w="19080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Line 3"/>
          <p:cNvSpPr/>
          <p:nvPr/>
        </p:nvSpPr>
        <p:spPr>
          <a:xfrm flipV="1">
            <a:off x="11663280" y="6300000"/>
            <a:ext cx="360" cy="558000"/>
          </a:xfrm>
          <a:prstGeom prst="line">
            <a:avLst/>
          </a:prstGeom>
          <a:ln w="19080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1283400" y="4914000"/>
            <a:ext cx="70560" cy="1942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Line 5"/>
          <p:cNvSpPr/>
          <p:nvPr/>
        </p:nvSpPr>
        <p:spPr>
          <a:xfrm>
            <a:off x="11183760" y="805320"/>
            <a:ext cx="1008000" cy="360"/>
          </a:xfrm>
          <a:prstGeom prst="line">
            <a:avLst/>
          </a:prstGeom>
          <a:ln w="34920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</a:t>
            </a:r>
            <a:r>
              <a:rPr b="0" lang="en-US" sz="4400" spc="-1" strike="noStrike">
                <a:latin typeface="Arial"/>
              </a:rPr>
              <a:t>ck </a:t>
            </a:r>
            <a:r>
              <a:rPr b="0" lang="en-US" sz="4400" spc="-1" strike="noStrike">
                <a:latin typeface="Arial"/>
              </a:rPr>
              <a:t>to </a:t>
            </a:r>
            <a:r>
              <a:rPr b="0" lang="en-US" sz="4400" spc="-1" strike="noStrike">
                <a:latin typeface="Arial"/>
              </a:rPr>
              <a:t>ed</a:t>
            </a:r>
            <a:r>
              <a:rPr b="0" lang="en-US" sz="4400" spc="-1" strike="noStrike">
                <a:latin typeface="Arial"/>
              </a:rPr>
              <a:t>it </a:t>
            </a:r>
            <a:r>
              <a:rPr b="0" lang="en-US" sz="4400" spc="-1" strike="noStrike">
                <a:latin typeface="Arial"/>
              </a:rPr>
              <a:t>th</a:t>
            </a:r>
            <a:r>
              <a:rPr b="0" lang="en-US" sz="4400" spc="-1" strike="noStrike">
                <a:latin typeface="Arial"/>
              </a:rPr>
              <a:t>e </a:t>
            </a:r>
            <a:r>
              <a:rPr b="0" lang="en-US" sz="4400" spc="-1" strike="noStrike">
                <a:latin typeface="Arial"/>
              </a:rPr>
              <a:t>titl</a:t>
            </a:r>
            <a:r>
              <a:rPr b="0" lang="en-US" sz="4400" spc="-1" strike="noStrike">
                <a:latin typeface="Arial"/>
              </a:rPr>
              <a:t>e </a:t>
            </a:r>
            <a:r>
              <a:rPr b="0" lang="en-US" sz="4400" spc="-1" strike="noStrike">
                <a:latin typeface="Arial"/>
              </a:rPr>
              <a:t>te</a:t>
            </a:r>
            <a:r>
              <a:rPr b="0" lang="en-US" sz="4400" spc="-1" strike="noStrike">
                <a:latin typeface="Arial"/>
              </a:rPr>
              <a:t>xt </a:t>
            </a:r>
            <a:r>
              <a:rPr b="0" lang="en-US" sz="4400" spc="-1" strike="noStrike">
                <a:latin typeface="Arial"/>
              </a:rPr>
              <a:t>for</a:t>
            </a:r>
            <a:r>
              <a:rPr b="0" lang="en-US" sz="4400" spc="-1" strike="noStrike">
                <a:latin typeface="Arial"/>
              </a:rPr>
              <a:t>m</a:t>
            </a:r>
            <a:r>
              <a:rPr b="0" lang="en-US" sz="4400" spc="-1" strike="noStrike">
                <a:latin typeface="Arial"/>
              </a:rPr>
              <a:t>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6095880" y="0"/>
            <a:ext cx="6094440" cy="6856560"/>
          </a:xfrm>
          <a:prstGeom prst="rect">
            <a:avLst/>
          </a:prstGeom>
          <a:gradFill rotWithShape="0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" name="CustomShape 2"/>
          <p:cNvSpPr/>
          <p:nvPr/>
        </p:nvSpPr>
        <p:spPr>
          <a:xfrm>
            <a:off x="1285200" y="1941120"/>
            <a:ext cx="70560" cy="934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Line 3"/>
          <p:cNvSpPr/>
          <p:nvPr/>
        </p:nvSpPr>
        <p:spPr>
          <a:xfrm>
            <a:off x="1666440" y="3138840"/>
            <a:ext cx="631080" cy="360"/>
          </a:xfrm>
          <a:prstGeom prst="line">
            <a:avLst/>
          </a:prstGeom>
          <a:ln w="19080">
            <a:solidFill>
              <a:schemeClr val="bg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Line 4"/>
          <p:cNvSpPr/>
          <p:nvPr/>
        </p:nvSpPr>
        <p:spPr>
          <a:xfrm>
            <a:off x="11190600" y="800640"/>
            <a:ext cx="1001160" cy="360"/>
          </a:xfrm>
          <a:prstGeom prst="line">
            <a:avLst/>
          </a:prstGeom>
          <a:ln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" name="Line 5"/>
          <p:cNvSpPr/>
          <p:nvPr/>
        </p:nvSpPr>
        <p:spPr>
          <a:xfrm>
            <a:off x="0" y="6168240"/>
            <a:ext cx="1764720" cy="360"/>
          </a:xfrm>
          <a:prstGeom prst="line">
            <a:avLst/>
          </a:prstGeom>
          <a:ln w="19080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Line 6"/>
          <p:cNvSpPr/>
          <p:nvPr/>
        </p:nvSpPr>
        <p:spPr>
          <a:xfrm flipV="1">
            <a:off x="11663280" y="6300000"/>
            <a:ext cx="360" cy="558000"/>
          </a:xfrm>
          <a:prstGeom prst="line">
            <a:avLst/>
          </a:prstGeom>
          <a:ln w="19080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0" y="0"/>
            <a:ext cx="12190680" cy="6856560"/>
          </a:xfrm>
          <a:prstGeom prst="rect">
            <a:avLst/>
          </a:prstGeom>
          <a:gradFill rotWithShape="0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2"/>
          <p:cNvSpPr/>
          <p:nvPr/>
        </p:nvSpPr>
        <p:spPr>
          <a:xfrm>
            <a:off x="687240" y="0"/>
            <a:ext cx="70560" cy="1150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Line 3"/>
          <p:cNvSpPr/>
          <p:nvPr/>
        </p:nvSpPr>
        <p:spPr>
          <a:xfrm>
            <a:off x="11190600" y="800640"/>
            <a:ext cx="1001160" cy="360"/>
          </a:xfrm>
          <a:prstGeom prst="line">
            <a:avLst/>
          </a:prstGeom>
          <a:ln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Line 4"/>
          <p:cNvSpPr/>
          <p:nvPr/>
        </p:nvSpPr>
        <p:spPr>
          <a:xfrm>
            <a:off x="0" y="6168240"/>
            <a:ext cx="1764720" cy="360"/>
          </a:xfrm>
          <a:prstGeom prst="line">
            <a:avLst/>
          </a:prstGeom>
          <a:ln w="19080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Line 5"/>
          <p:cNvSpPr/>
          <p:nvPr/>
        </p:nvSpPr>
        <p:spPr>
          <a:xfrm flipV="1">
            <a:off x="11663280" y="6300000"/>
            <a:ext cx="360" cy="558000"/>
          </a:xfrm>
          <a:prstGeom prst="line">
            <a:avLst/>
          </a:prstGeom>
          <a:ln w="19080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Line 6"/>
          <p:cNvSpPr/>
          <p:nvPr/>
        </p:nvSpPr>
        <p:spPr>
          <a:xfrm>
            <a:off x="11192400" y="802800"/>
            <a:ext cx="1001160" cy="360"/>
          </a:xfrm>
          <a:prstGeom prst="line">
            <a:avLst/>
          </a:prstGeom>
          <a:ln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Line 7"/>
          <p:cNvSpPr/>
          <p:nvPr/>
        </p:nvSpPr>
        <p:spPr>
          <a:xfrm flipV="1">
            <a:off x="11661840" y="6301800"/>
            <a:ext cx="360" cy="557640"/>
          </a:xfrm>
          <a:prstGeom prst="line">
            <a:avLst/>
          </a:prstGeom>
          <a:ln w="19080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PlaceHolder 8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9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0" y="4251240"/>
            <a:ext cx="12190680" cy="2605320"/>
          </a:xfrm>
          <a:prstGeom prst="rect">
            <a:avLst/>
          </a:prstGeom>
          <a:gradFill rotWithShape="0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2"/>
          <p:cNvSpPr/>
          <p:nvPr/>
        </p:nvSpPr>
        <p:spPr>
          <a:xfrm>
            <a:off x="1379520" y="4878000"/>
            <a:ext cx="142560" cy="1978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Line 3"/>
          <p:cNvSpPr/>
          <p:nvPr/>
        </p:nvSpPr>
        <p:spPr>
          <a:xfrm>
            <a:off x="1956960" y="5807880"/>
            <a:ext cx="930600" cy="360"/>
          </a:xfrm>
          <a:prstGeom prst="line">
            <a:avLst/>
          </a:prstGeom>
          <a:ln w="25560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Line 4"/>
          <p:cNvSpPr/>
          <p:nvPr/>
        </p:nvSpPr>
        <p:spPr>
          <a:xfrm flipV="1">
            <a:off x="11076840" y="0"/>
            <a:ext cx="360" cy="1371600"/>
          </a:xfrm>
          <a:prstGeom prst="line">
            <a:avLst/>
          </a:prstGeom>
          <a:ln w="25560">
            <a:solidFill>
              <a:schemeClr val="bg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2.jpe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5.jpeg"/><Relationship Id="rId2" Type="http://schemas.openxmlformats.org/officeDocument/2006/relationships/image" Target="../media/image46.png"/><Relationship Id="rId3" Type="http://schemas.openxmlformats.org/officeDocument/2006/relationships/image" Target="../media/image47.png"/><Relationship Id="rId4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image" Target="../media/image49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bit.ly/2A9VfiY" TargetMode="External"/><Relationship Id="rId2" Type="http://schemas.openxmlformats.org/officeDocument/2006/relationships/image" Target="../media/image50.png"/><Relationship Id="rId3" Type="http://schemas.openxmlformats.org/officeDocument/2006/relationships/image" Target="../media/image51.png"/><Relationship Id="rId4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Relationship Id="rId9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8" Type="http://schemas.openxmlformats.org/officeDocument/2006/relationships/image" Target="../media/image32.png"/><Relationship Id="rId9" Type="http://schemas.openxmlformats.org/officeDocument/2006/relationships/image" Target="../media/image33.png"/><Relationship Id="rId10" Type="http://schemas.openxmlformats.org/officeDocument/2006/relationships/hyperlink" Target="https://github.com/microsoft/PowerPlatform-CdsServiceClient" TargetMode="External"/><Relationship Id="rId1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7.jpe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icture Placeholder 7" descr=""/>
          <p:cNvPicPr/>
          <p:nvPr/>
        </p:nvPicPr>
        <p:blipFill>
          <a:blip r:embed="rId1"/>
          <a:srcRect l="0" t="258" r="0" b="26189"/>
          <a:stretch/>
        </p:blipFill>
        <p:spPr>
          <a:xfrm>
            <a:off x="0" y="0"/>
            <a:ext cx="12190680" cy="4482000"/>
          </a:xfrm>
          <a:prstGeom prst="rect">
            <a:avLst/>
          </a:prstGeom>
          <a:ln>
            <a:noFill/>
          </a:ln>
        </p:spPr>
      </p:pic>
      <p:sp>
        <p:nvSpPr>
          <p:cNvPr id="175" name="CustomShape 1"/>
          <p:cNvSpPr/>
          <p:nvPr/>
        </p:nvSpPr>
        <p:spPr>
          <a:xfrm>
            <a:off x="1694160" y="4626720"/>
            <a:ext cx="9094680" cy="138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Avenir Next LT Pro"/>
                <a:ea typeface="DejaVu Sans"/>
              </a:rPr>
              <a:t>What’s new in FakeXrmEasy (with .net core 3.1)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1694160" y="6159240"/>
            <a:ext cx="433980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  <a:spcAft>
                <a:spcPts val="601"/>
              </a:spcAft>
            </a:pPr>
            <a:r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What’s new in v2.x of FakeXrmEasy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77" name="CustomShape 3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  <a:spcAft>
                <a:spcPts val="601"/>
              </a:spcAft>
            </a:pPr>
            <a:fld id="{E9054D35-5EA6-4071-99EA-B2522B5F8735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1527480" y="1700280"/>
            <a:ext cx="4142160" cy="15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What’s new in v2.x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CustomShape 3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DDC0131C-923B-4B4D-A712-6A04E2C2A501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61" name="CustomShape 4"/>
          <p:cNvSpPr/>
          <p:nvPr/>
        </p:nvSpPr>
        <p:spPr>
          <a:xfrm>
            <a:off x="1527480" y="3279960"/>
            <a:ext cx="4142160" cy="6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be005a"/>
                </a:solidFill>
                <a:latin typeface="Speak Pro"/>
                <a:ea typeface="DejaVu Sans"/>
              </a:rPr>
              <a:t>New Middleware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62" name="Picture 9" descr=""/>
          <p:cNvPicPr/>
          <p:nvPr/>
        </p:nvPicPr>
        <p:blipFill>
          <a:blip r:embed="rId2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  <p:sp>
        <p:nvSpPr>
          <p:cNvPr id="263" name="CustomShape 5"/>
          <p:cNvSpPr/>
          <p:nvPr/>
        </p:nvSpPr>
        <p:spPr>
          <a:xfrm>
            <a:off x="6799680" y="1554480"/>
            <a:ext cx="5211000" cy="38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There was up to 1 FakeMessageExecutor per OrganizationRequest in v1.x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Now each OrganizationRequest runs through a configurable pipeline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Much more decoupled and extensible implementation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</p:txBody>
      </p:sp>
      <p:pic>
        <p:nvPicPr>
          <p:cNvPr id="264" name="" descr=""/>
          <p:cNvPicPr/>
          <p:nvPr/>
        </p:nvPicPr>
        <p:blipFill>
          <a:blip r:embed="rId3"/>
          <a:stretch/>
        </p:blipFill>
        <p:spPr>
          <a:xfrm>
            <a:off x="2415600" y="3840480"/>
            <a:ext cx="4167720" cy="2742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1527480" y="1700280"/>
            <a:ext cx="4142160" cy="15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What’s new in v2.x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i="1" lang="en-US" sz="1200" spc="-1" strike="noStrike">
                <a:solidFill>
                  <a:srgbClr val="3b2cac"/>
                </a:solidFill>
                <a:latin typeface="Speak Pro"/>
                <a:ea typeface="DejaVu Sans"/>
              </a:rPr>
              <a:t>What’s new in FakeXrmEasy v2.x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67" name="CustomShape 3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70BCC314-E45E-45C8-B61A-D48ADBB81BE2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68" name="CustomShape 4"/>
          <p:cNvSpPr/>
          <p:nvPr/>
        </p:nvSpPr>
        <p:spPr>
          <a:xfrm>
            <a:off x="1527480" y="3279960"/>
            <a:ext cx="4142160" cy="6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be005a"/>
                </a:solidFill>
                <a:latin typeface="Speak Pro"/>
                <a:ea typeface="DejaVu Sans"/>
              </a:rPr>
              <a:t>GitHub Actions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69" name="Picture 9" descr=""/>
          <p:cNvPicPr/>
          <p:nvPr/>
        </p:nvPicPr>
        <p:blipFill>
          <a:blip r:embed="rId2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  <p:pic>
        <p:nvPicPr>
          <p:cNvPr id="270" name="" descr=""/>
          <p:cNvPicPr/>
          <p:nvPr/>
        </p:nvPicPr>
        <p:blipFill>
          <a:blip r:embed="rId3"/>
          <a:stretch/>
        </p:blipFill>
        <p:spPr>
          <a:xfrm>
            <a:off x="4867560" y="3291840"/>
            <a:ext cx="7110000" cy="2559240"/>
          </a:xfrm>
          <a:prstGeom prst="rect">
            <a:avLst/>
          </a:prstGeom>
          <a:ln>
            <a:noFill/>
          </a:ln>
        </p:spPr>
      </p:pic>
      <p:sp>
        <p:nvSpPr>
          <p:cNvPr id="271" name="CustomShape 5"/>
          <p:cNvSpPr/>
          <p:nvPr/>
        </p:nvSpPr>
        <p:spPr>
          <a:xfrm>
            <a:off x="6400800" y="1188720"/>
            <a:ext cx="5211000" cy="38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Using AppVeyor in v1.x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GitHub Actions in v2: Built-in / integrated workflow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1527480" y="1700280"/>
            <a:ext cx="4142160" cy="15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What’s new in v2.x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i="1" lang="en-US" sz="1200" spc="-1" strike="noStrike">
                <a:solidFill>
                  <a:srgbClr val="3b2cac"/>
                </a:solidFill>
                <a:latin typeface="Speak Pro"/>
                <a:ea typeface="DejaVu Sans"/>
              </a:rPr>
              <a:t>What’s new in FakeXrmEasy v2.x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64C7559A-DD0D-432C-BF47-BF48C3466FF8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75" name="CustomShape 4"/>
          <p:cNvSpPr/>
          <p:nvPr/>
        </p:nvSpPr>
        <p:spPr>
          <a:xfrm>
            <a:off x="1527480" y="3279960"/>
            <a:ext cx="4142160" cy="6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be005a"/>
                </a:solidFill>
                <a:latin typeface="Speak Pro"/>
                <a:ea typeface="DejaVu Sans"/>
              </a:rPr>
              <a:t>Sonar Quality Gate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76" name="Picture 9" descr=""/>
          <p:cNvPicPr/>
          <p:nvPr/>
        </p:nvPicPr>
        <p:blipFill>
          <a:blip r:embed="rId2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  <p:pic>
        <p:nvPicPr>
          <p:cNvPr id="277" name="" descr=""/>
          <p:cNvPicPr/>
          <p:nvPr/>
        </p:nvPicPr>
        <p:blipFill>
          <a:blip r:embed="rId3"/>
          <a:stretch/>
        </p:blipFill>
        <p:spPr>
          <a:xfrm>
            <a:off x="5540040" y="3931920"/>
            <a:ext cx="6071760" cy="2002320"/>
          </a:xfrm>
          <a:prstGeom prst="rect">
            <a:avLst/>
          </a:prstGeom>
          <a:ln>
            <a:noFill/>
          </a:ln>
        </p:spPr>
      </p:pic>
      <p:sp>
        <p:nvSpPr>
          <p:cNvPr id="278" name="CustomShape 5"/>
          <p:cNvSpPr/>
          <p:nvPr/>
        </p:nvSpPr>
        <p:spPr>
          <a:xfrm>
            <a:off x="6400800" y="1385280"/>
            <a:ext cx="5211000" cy="38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Consistent Conventions / Rules across Pull Requests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OWASP built-in checks (security)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Code Smells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1527480" y="1700280"/>
            <a:ext cx="4142160" cy="15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What’s new in v2.x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i="1" lang="en-US" sz="1200" spc="-1" strike="noStrike">
                <a:solidFill>
                  <a:srgbClr val="3b2cac"/>
                </a:solidFill>
                <a:latin typeface="Speak Pro"/>
                <a:ea typeface="DejaVu Sans"/>
              </a:rPr>
              <a:t>What’s new in FakeXrmEasy v2.x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AABE50F5-38EF-4447-A69D-04D4381B37D1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82" name="CustomShape 4"/>
          <p:cNvSpPr/>
          <p:nvPr/>
        </p:nvSpPr>
        <p:spPr>
          <a:xfrm>
            <a:off x="1527480" y="3279960"/>
            <a:ext cx="4142160" cy="6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be005a"/>
                </a:solidFill>
                <a:latin typeface="Speak Pro"/>
                <a:ea typeface="DejaVu Sans"/>
              </a:rPr>
              <a:t>DEMO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83" name="Picture 9" descr=""/>
          <p:cNvPicPr/>
          <p:nvPr/>
        </p:nvPicPr>
        <p:blipFill>
          <a:blip r:embed="rId2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  <p:sp>
        <p:nvSpPr>
          <p:cNvPr id="284" name="CustomShape 5"/>
          <p:cNvSpPr/>
          <p:nvPr/>
        </p:nvSpPr>
        <p:spPr>
          <a:xfrm>
            <a:off x="6400800" y="1385280"/>
            <a:ext cx="5211000" cy="38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b2cac">
            <a:alpha val="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1812600" y="4700160"/>
            <a:ext cx="8805600" cy="91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1" lang="en-US" sz="5500" spc="-1" strike="noStrike">
                <a:solidFill>
                  <a:srgbClr val="ffffff"/>
                </a:solidFill>
                <a:latin typeface="Avenir Next LT Pro"/>
                <a:ea typeface="DejaVu Sans"/>
              </a:rPr>
              <a:t>THANK YOU!</a:t>
            </a:r>
            <a:endParaRPr b="0" lang="en-US" sz="5500" spc="-1" strike="noStrike">
              <a:latin typeface="Arial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1812600" y="5963040"/>
            <a:ext cx="9142560" cy="60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3000" spc="-1" strike="noStrike">
                <a:solidFill>
                  <a:srgbClr val="ffcd6b"/>
                </a:solidFill>
                <a:latin typeface="Speak Pro"/>
                <a:ea typeface="DejaVu Sans"/>
              </a:rPr>
              <a:t>Fill out survey: </a:t>
            </a:r>
            <a:r>
              <a:rPr b="1" lang="en-US" sz="3000" spc="-1" strike="noStrike" u="sng">
                <a:solidFill>
                  <a:srgbClr val="ffffff"/>
                </a:solidFill>
                <a:uFillTx/>
                <a:latin typeface="Speak Pro"/>
                <a:ea typeface="DejaVu Sans"/>
                <a:hlinkClick r:id="rId1"/>
              </a:rPr>
              <a:t>https://bit.ly/2A9VfiY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287" name="Picture 8" descr=""/>
          <p:cNvPicPr/>
          <p:nvPr/>
        </p:nvPicPr>
        <p:blipFill>
          <a:blip r:embed="rId2"/>
          <a:srcRect l="0" t="0" r="0" b="28588"/>
          <a:stretch/>
        </p:blipFill>
        <p:spPr>
          <a:xfrm>
            <a:off x="0" y="0"/>
            <a:ext cx="12190680" cy="4352040"/>
          </a:xfrm>
          <a:prstGeom prst="rect">
            <a:avLst/>
          </a:prstGeom>
          <a:ln>
            <a:noFill/>
          </a:ln>
        </p:spPr>
      </p:pic>
      <p:pic>
        <p:nvPicPr>
          <p:cNvPr id="288" name="" descr=""/>
          <p:cNvPicPr/>
          <p:nvPr/>
        </p:nvPicPr>
        <p:blipFill>
          <a:blip r:embed="rId3"/>
          <a:stretch/>
        </p:blipFill>
        <p:spPr>
          <a:xfrm>
            <a:off x="10003680" y="4700160"/>
            <a:ext cx="2080800" cy="2080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527480" y="1700280"/>
            <a:ext cx="4323600" cy="15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WhoAmIRequest ...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i="1" lang="en-US" sz="1200" spc="-1" strike="noStrike">
                <a:solidFill>
                  <a:srgbClr val="3b2cac"/>
                </a:solidFill>
                <a:latin typeface="Speak Pro"/>
                <a:ea typeface="DejaVu Sans"/>
              </a:rPr>
              <a:t>What’s new in FakeXrmEasy v2.x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B25A5CC8-F8EA-482E-9624-9D572631B46A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  <p:pic>
        <p:nvPicPr>
          <p:cNvPr id="181" name="Picture 9" descr=""/>
          <p:cNvPicPr/>
          <p:nvPr/>
        </p:nvPicPr>
        <p:blipFill>
          <a:blip r:embed="rId2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  <p:pic>
        <p:nvPicPr>
          <p:cNvPr id="182" name="" descr=""/>
          <p:cNvPicPr/>
          <p:nvPr/>
        </p:nvPicPr>
        <p:blipFill>
          <a:blip r:embed="rId3"/>
          <a:stretch/>
        </p:blipFill>
        <p:spPr>
          <a:xfrm>
            <a:off x="7772400" y="1954080"/>
            <a:ext cx="3074400" cy="3074400"/>
          </a:xfrm>
          <a:prstGeom prst="rect">
            <a:avLst/>
          </a:prstGeom>
          <a:ln>
            <a:noFill/>
          </a:ln>
        </p:spPr>
      </p:pic>
      <p:sp>
        <p:nvSpPr>
          <p:cNvPr id="183" name="CustomShape 4"/>
          <p:cNvSpPr/>
          <p:nvPr/>
        </p:nvSpPr>
        <p:spPr>
          <a:xfrm>
            <a:off x="2432880" y="4150440"/>
            <a:ext cx="201096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@jordimontana82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046160" y="4846320"/>
            <a:ext cx="462240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https://www.linkedin.com/in/jordimontana/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85" name="" descr=""/>
          <p:cNvPicPr/>
          <p:nvPr/>
        </p:nvPicPr>
        <p:blipFill>
          <a:blip r:embed="rId4"/>
          <a:stretch/>
        </p:blipFill>
        <p:spPr>
          <a:xfrm>
            <a:off x="731520" y="4846320"/>
            <a:ext cx="606240" cy="317880"/>
          </a:xfrm>
          <a:prstGeom prst="rect">
            <a:avLst/>
          </a:prstGeom>
          <a:ln>
            <a:noFill/>
          </a:ln>
        </p:spPr>
      </p:pic>
      <p:pic>
        <p:nvPicPr>
          <p:cNvPr id="186" name="" descr=""/>
          <p:cNvPicPr/>
          <p:nvPr/>
        </p:nvPicPr>
        <p:blipFill>
          <a:blip r:embed="rId5"/>
          <a:stretch/>
        </p:blipFill>
        <p:spPr>
          <a:xfrm>
            <a:off x="1344240" y="4081680"/>
            <a:ext cx="480960" cy="480960"/>
          </a:xfrm>
          <a:prstGeom prst="rect">
            <a:avLst/>
          </a:prstGeom>
          <a:ln>
            <a:noFill/>
          </a:ln>
        </p:spPr>
      </p:pic>
      <p:pic>
        <p:nvPicPr>
          <p:cNvPr id="187" name="" descr=""/>
          <p:cNvPicPr/>
          <p:nvPr/>
        </p:nvPicPr>
        <p:blipFill>
          <a:blip r:embed="rId6"/>
          <a:stretch/>
        </p:blipFill>
        <p:spPr>
          <a:xfrm>
            <a:off x="1280160" y="3474720"/>
            <a:ext cx="621360" cy="349200"/>
          </a:xfrm>
          <a:prstGeom prst="rect">
            <a:avLst/>
          </a:prstGeom>
          <a:ln>
            <a:noFill/>
          </a:ln>
        </p:spPr>
      </p:pic>
      <p:sp>
        <p:nvSpPr>
          <p:cNvPr id="188" name="CustomShape 6"/>
          <p:cNvSpPr/>
          <p:nvPr/>
        </p:nvSpPr>
        <p:spPr>
          <a:xfrm>
            <a:off x="2435760" y="3474720"/>
            <a:ext cx="186120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@jordimontana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1527480" y="1700280"/>
            <a:ext cx="4142160" cy="15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Why...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i="1" lang="en-US" sz="1200" spc="-1" strike="noStrike">
                <a:solidFill>
                  <a:srgbClr val="3b2cac"/>
                </a:solidFill>
                <a:latin typeface="Speak Pro"/>
                <a:ea typeface="DejaVu Sans"/>
              </a:rPr>
              <a:t>What’s new in FakeXrmEasy v2.x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612F4D9D-67F2-47DC-9C55-5269D520064F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192" name="CustomShape 4"/>
          <p:cNvSpPr/>
          <p:nvPr/>
        </p:nvSpPr>
        <p:spPr>
          <a:xfrm>
            <a:off x="1527480" y="3279960"/>
            <a:ext cx="4142160" cy="6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500" spc="-1" strike="noStrike">
                <a:solidFill>
                  <a:srgbClr val="be005a"/>
                </a:solidFill>
                <a:latin typeface="Speak Pro"/>
                <a:ea typeface="DejaVu Sans"/>
              </a:rPr>
              <a:t>...Unit Testing?</a:t>
            </a:r>
            <a:endParaRPr b="0" lang="en-US" sz="2500" spc="-1" strike="noStrike">
              <a:latin typeface="Arial"/>
            </a:endParaRPr>
          </a:p>
        </p:txBody>
      </p:sp>
      <p:pic>
        <p:nvPicPr>
          <p:cNvPr id="193" name="Picture 9" descr=""/>
          <p:cNvPicPr/>
          <p:nvPr/>
        </p:nvPicPr>
        <p:blipFill>
          <a:blip r:embed="rId2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1527480" y="1700280"/>
            <a:ext cx="4142160" cy="15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Why...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i="1" lang="en-US" sz="1200" spc="-1" strike="noStrike">
                <a:solidFill>
                  <a:srgbClr val="3b2cac"/>
                </a:solidFill>
                <a:latin typeface="Speak Pro"/>
                <a:ea typeface="DejaVu Sans"/>
              </a:rPr>
              <a:t>What’s new in FakeXrmEasy v2.x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96" name="CustomShape 3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661750B8-770C-4E83-BCEF-8AA653780316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197" name="CustomShape 4"/>
          <p:cNvSpPr/>
          <p:nvPr/>
        </p:nvSpPr>
        <p:spPr>
          <a:xfrm>
            <a:off x="1527480" y="3279960"/>
            <a:ext cx="4142160" cy="6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500" spc="-1" strike="noStrike">
                <a:solidFill>
                  <a:srgbClr val="be005a"/>
                </a:solidFill>
                <a:latin typeface="Speak Pro"/>
                <a:ea typeface="DejaVu Sans"/>
              </a:rPr>
              <a:t>...Fixing a bug in Production...</a:t>
            </a:r>
            <a:endParaRPr b="0" lang="en-US" sz="2500" spc="-1" strike="noStrike">
              <a:latin typeface="Arial"/>
            </a:endParaRPr>
          </a:p>
        </p:txBody>
      </p:sp>
      <p:pic>
        <p:nvPicPr>
          <p:cNvPr id="198" name="Picture 9" descr=""/>
          <p:cNvPicPr/>
          <p:nvPr/>
        </p:nvPicPr>
        <p:blipFill>
          <a:blip r:embed="rId2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1527480" y="1700280"/>
            <a:ext cx="4142160" cy="15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Why...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i="1" lang="en-US" sz="1200" spc="-1" strike="noStrike">
                <a:solidFill>
                  <a:srgbClr val="3b2cac"/>
                </a:solidFill>
                <a:latin typeface="Speak Pro"/>
                <a:ea typeface="DejaVu Sans"/>
              </a:rPr>
              <a:t>What’s new in FakeXrmEasy v2.x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01" name="CustomShape 3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35BD5888-005E-4304-A212-1DE1C95B8677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02" name="CustomShape 4"/>
          <p:cNvSpPr/>
          <p:nvPr/>
        </p:nvSpPr>
        <p:spPr>
          <a:xfrm>
            <a:off x="1527480" y="3279960"/>
            <a:ext cx="4142160" cy="6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500" spc="-1" strike="noStrike">
                <a:solidFill>
                  <a:srgbClr val="be005a"/>
                </a:solidFill>
                <a:latin typeface="Speak Pro"/>
                <a:ea typeface="DejaVu Sans"/>
              </a:rPr>
              <a:t>...Unit Testing?</a:t>
            </a:r>
            <a:endParaRPr b="0" lang="en-US" sz="2500" spc="-1" strike="noStrike">
              <a:latin typeface="Arial"/>
            </a:endParaRPr>
          </a:p>
        </p:txBody>
      </p:sp>
      <p:pic>
        <p:nvPicPr>
          <p:cNvPr id="203" name="Picture 9" descr=""/>
          <p:cNvPicPr/>
          <p:nvPr/>
        </p:nvPicPr>
        <p:blipFill>
          <a:blip r:embed="rId2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  <p:sp>
        <p:nvSpPr>
          <p:cNvPr id="204" name="CustomShape 5"/>
          <p:cNvSpPr/>
          <p:nvPr/>
        </p:nvSpPr>
        <p:spPr>
          <a:xfrm>
            <a:off x="6583680" y="1554480"/>
            <a:ext cx="5211000" cy="38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Proactive as opposed to Reactive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Bring issues closer to devs (us), where they’re easier and more cost efficient to fix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897120" y="122760"/>
            <a:ext cx="7116840" cy="69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Avenir Next LT Pro"/>
                <a:ea typeface="DejaVu Sans"/>
              </a:rPr>
              <a:t>What is FakeXrmEasy?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928800" y="2635560"/>
            <a:ext cx="3255120" cy="4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500" spc="-1" strike="noStrike">
                <a:solidFill>
                  <a:srgbClr val="ffcd6b"/>
                </a:solidFill>
                <a:latin typeface="Speak Pro"/>
                <a:ea typeface="DejaVu Sans"/>
              </a:rPr>
              <a:t>OSS Framework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07" name="CustomShape 3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What’s new in v2.x of FakeXrmEasy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08" name="CustomShape 4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DD6E6879-35A2-4D97-9972-D45E8AA3E277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09" name="CustomShape 5"/>
          <p:cNvSpPr/>
          <p:nvPr/>
        </p:nvSpPr>
        <p:spPr>
          <a:xfrm>
            <a:off x="4467600" y="2635560"/>
            <a:ext cx="3255120" cy="4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500" spc="-1" strike="noStrike">
                <a:solidFill>
                  <a:srgbClr val="ffcd6b"/>
                </a:solidFill>
                <a:latin typeface="Speak Pro"/>
                <a:ea typeface="DejaVu Sans"/>
              </a:rPr>
              <a:t>177 Stars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10" name="CustomShape 6"/>
          <p:cNvSpPr/>
          <p:nvPr/>
        </p:nvSpPr>
        <p:spPr>
          <a:xfrm>
            <a:off x="8006400" y="2635560"/>
            <a:ext cx="3255120" cy="4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500" spc="-1" strike="noStrike">
                <a:solidFill>
                  <a:srgbClr val="ffcd6b"/>
                </a:solidFill>
                <a:latin typeface="Speak Pro"/>
                <a:ea typeface="DejaVu Sans"/>
              </a:rPr>
              <a:t>140 forks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11" name="CustomShape 7"/>
          <p:cNvSpPr/>
          <p:nvPr/>
        </p:nvSpPr>
        <p:spPr>
          <a:xfrm>
            <a:off x="928800" y="4746960"/>
            <a:ext cx="3255120" cy="4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500" spc="-1" strike="noStrike">
                <a:solidFill>
                  <a:srgbClr val="ffcd6b"/>
                </a:solidFill>
                <a:latin typeface="Speak Pro"/>
                <a:ea typeface="DejaVu Sans"/>
              </a:rPr>
              <a:t>46 contributors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12" name="CustomShape 8"/>
          <p:cNvSpPr/>
          <p:nvPr/>
        </p:nvSpPr>
        <p:spPr>
          <a:xfrm>
            <a:off x="4467600" y="4746960"/>
            <a:ext cx="3255120" cy="4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500" spc="-1" strike="noStrike">
                <a:solidFill>
                  <a:srgbClr val="ffcd6b"/>
                </a:solidFill>
                <a:latin typeface="Speak Pro"/>
                <a:ea typeface="DejaVu Sans"/>
              </a:rPr>
              <a:t>5+ Years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13" name="CustomShape 9"/>
          <p:cNvSpPr/>
          <p:nvPr/>
        </p:nvSpPr>
        <p:spPr>
          <a:xfrm>
            <a:off x="8006400" y="4746960"/>
            <a:ext cx="3255120" cy="4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500" spc="-1" strike="noStrike">
                <a:solidFill>
                  <a:srgbClr val="ffcd6b"/>
                </a:solidFill>
                <a:latin typeface="Speak Pro"/>
                <a:ea typeface="DejaVu Sans"/>
              </a:rPr>
              <a:t>800k downloads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14" name="CustomShape 10"/>
          <p:cNvSpPr/>
          <p:nvPr/>
        </p:nvSpPr>
        <p:spPr>
          <a:xfrm>
            <a:off x="928800" y="3059280"/>
            <a:ext cx="3255120" cy="4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600" spc="-1" strike="noStrike">
                <a:solidFill>
                  <a:srgbClr val="ffffff"/>
                </a:solidFill>
                <a:latin typeface="Speak Pro"/>
                <a:ea typeface="DejaVu Sans"/>
              </a:rPr>
              <a:t>Aimed at developers using .net and Power Platform / CDS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5" name="CustomShape 11"/>
          <p:cNvSpPr/>
          <p:nvPr/>
        </p:nvSpPr>
        <p:spPr>
          <a:xfrm>
            <a:off x="8006400" y="3059280"/>
            <a:ext cx="3255120" cy="4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600" spc="-1" strike="noStrike">
                <a:solidFill>
                  <a:srgbClr val="ffffff"/>
                </a:solidFill>
                <a:latin typeface="Speak Pro"/>
                <a:ea typeface="DejaVu Sans"/>
              </a:rPr>
              <a:t>Forks are like “copies” of the project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CustomShape 12"/>
          <p:cNvSpPr/>
          <p:nvPr/>
        </p:nvSpPr>
        <p:spPr>
          <a:xfrm>
            <a:off x="928800" y="5170320"/>
            <a:ext cx="3255120" cy="4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600" spc="-1" strike="noStrike">
                <a:solidFill>
                  <a:srgbClr val="ffffff"/>
                </a:solidFill>
                <a:latin typeface="Speak Pro"/>
                <a:ea typeface="DejaVu Sans"/>
              </a:rPr>
              <a:t>Who submitted at least 1 Pull Request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7" name="CustomShape 13"/>
          <p:cNvSpPr/>
          <p:nvPr/>
        </p:nvSpPr>
        <p:spPr>
          <a:xfrm>
            <a:off x="4467600" y="5170320"/>
            <a:ext cx="3255120" cy="4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600" spc="-1" strike="noStrike">
                <a:solidFill>
                  <a:srgbClr val="ffffff"/>
                </a:solidFill>
                <a:latin typeface="Speak Pro"/>
                <a:ea typeface="DejaVu Sans"/>
              </a:rPr>
              <a:t>Started back in November 2014… time flies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18" name="Picture Placeholder 58" descr=""/>
          <p:cNvPicPr/>
          <p:nvPr/>
        </p:nvPicPr>
        <p:blipFill>
          <a:blip r:embed="rId1"/>
          <a:stretch/>
        </p:blipFill>
        <p:spPr>
          <a:xfrm>
            <a:off x="4512240" y="3890160"/>
            <a:ext cx="866160" cy="867240"/>
          </a:xfrm>
          <a:prstGeom prst="rect">
            <a:avLst/>
          </a:prstGeom>
          <a:ln w="19080">
            <a:noFill/>
          </a:ln>
        </p:spPr>
      </p:pic>
      <p:pic>
        <p:nvPicPr>
          <p:cNvPr id="219" name="Picture Placeholder 60" descr=""/>
          <p:cNvPicPr/>
          <p:nvPr/>
        </p:nvPicPr>
        <p:blipFill>
          <a:blip r:embed="rId2"/>
          <a:stretch/>
        </p:blipFill>
        <p:spPr>
          <a:xfrm>
            <a:off x="8047800" y="3890160"/>
            <a:ext cx="866160" cy="867240"/>
          </a:xfrm>
          <a:prstGeom prst="rect">
            <a:avLst/>
          </a:prstGeom>
          <a:ln w="19080">
            <a:noFill/>
          </a:ln>
        </p:spPr>
      </p:pic>
      <p:pic>
        <p:nvPicPr>
          <p:cNvPr id="220" name="Picture Placeholder 70" descr=""/>
          <p:cNvPicPr/>
          <p:nvPr/>
        </p:nvPicPr>
        <p:blipFill>
          <a:blip r:embed="rId3"/>
          <a:stretch/>
        </p:blipFill>
        <p:spPr>
          <a:xfrm>
            <a:off x="878400" y="1737360"/>
            <a:ext cx="866160" cy="867240"/>
          </a:xfrm>
          <a:prstGeom prst="rect">
            <a:avLst/>
          </a:prstGeom>
          <a:ln w="19080">
            <a:noFill/>
          </a:ln>
        </p:spPr>
      </p:pic>
      <p:pic>
        <p:nvPicPr>
          <p:cNvPr id="221" name="Picture Placeholder 76" descr=""/>
          <p:cNvPicPr/>
          <p:nvPr/>
        </p:nvPicPr>
        <p:blipFill>
          <a:blip r:embed="rId4"/>
          <a:stretch/>
        </p:blipFill>
        <p:spPr>
          <a:xfrm>
            <a:off x="977040" y="3890160"/>
            <a:ext cx="866160" cy="867240"/>
          </a:xfrm>
          <a:prstGeom prst="rect">
            <a:avLst/>
          </a:prstGeom>
          <a:ln w="19080">
            <a:noFill/>
          </a:ln>
        </p:spPr>
      </p:pic>
      <p:pic>
        <p:nvPicPr>
          <p:cNvPr id="222" name="Picture 25" descr=""/>
          <p:cNvPicPr/>
          <p:nvPr/>
        </p:nvPicPr>
        <p:blipFill>
          <a:blip r:embed="rId5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  <p:pic>
        <p:nvPicPr>
          <p:cNvPr id="223" name="Picture Placeholder 76" descr=""/>
          <p:cNvPicPr/>
          <p:nvPr/>
        </p:nvPicPr>
        <p:blipFill>
          <a:blip r:embed="rId6"/>
          <a:stretch/>
        </p:blipFill>
        <p:spPr>
          <a:xfrm>
            <a:off x="4494960" y="1733400"/>
            <a:ext cx="866160" cy="867240"/>
          </a:xfrm>
          <a:prstGeom prst="rect">
            <a:avLst/>
          </a:prstGeom>
          <a:ln w="19080">
            <a:noFill/>
          </a:ln>
        </p:spPr>
      </p:pic>
      <p:pic>
        <p:nvPicPr>
          <p:cNvPr id="224" name="Picture Placeholder 70" descr=""/>
          <p:cNvPicPr/>
          <p:nvPr/>
        </p:nvPicPr>
        <p:blipFill>
          <a:blip r:embed="rId7"/>
          <a:stretch/>
        </p:blipFill>
        <p:spPr>
          <a:xfrm>
            <a:off x="7955280" y="1767240"/>
            <a:ext cx="866160" cy="867240"/>
          </a:xfrm>
          <a:prstGeom prst="rect">
            <a:avLst/>
          </a:prstGeom>
          <a:ln w="19080">
            <a:noFill/>
          </a:ln>
        </p:spPr>
      </p:pic>
      <p:pic>
        <p:nvPicPr>
          <p:cNvPr id="225" name="Picture Placeholder 70" descr=""/>
          <p:cNvPicPr/>
          <p:nvPr/>
        </p:nvPicPr>
        <p:blipFill>
          <a:blip r:embed="rId8"/>
          <a:stretch/>
        </p:blipFill>
        <p:spPr>
          <a:xfrm>
            <a:off x="8595360" y="1767240"/>
            <a:ext cx="866160" cy="867240"/>
          </a:xfrm>
          <a:prstGeom prst="rect">
            <a:avLst/>
          </a:prstGeom>
          <a:ln w="19080">
            <a:noFill/>
          </a:ln>
        </p:spPr>
      </p:pic>
      <p:sp>
        <p:nvSpPr>
          <p:cNvPr id="226" name="CustomShape 14"/>
          <p:cNvSpPr/>
          <p:nvPr/>
        </p:nvSpPr>
        <p:spPr>
          <a:xfrm>
            <a:off x="999000" y="819360"/>
            <a:ext cx="512640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https://github.com/jordimontana82/fake-xrm-easy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7" name="CustomShape 15"/>
          <p:cNvSpPr/>
          <p:nvPr/>
        </p:nvSpPr>
        <p:spPr>
          <a:xfrm>
            <a:off x="8102160" y="5170320"/>
            <a:ext cx="3255120" cy="4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600" spc="-1" strike="noStrike">
                <a:solidFill>
                  <a:srgbClr val="ffffff"/>
                </a:solidFill>
                <a:latin typeface="Speak Pro"/>
                <a:ea typeface="DejaVu Sans"/>
              </a:rPr>
              <a:t>Not too bad for a “low code” platform :) </a:t>
            </a: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527480" y="1700280"/>
            <a:ext cx="4142160" cy="15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What’s new in v2.x ...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6295680" y="822960"/>
            <a:ext cx="4360680" cy="82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1" lang="en-US" sz="2600" spc="-1" strike="noStrike">
                <a:solidFill>
                  <a:srgbClr val="ffffff"/>
                </a:solidFill>
                <a:latin typeface="Speak Pro"/>
                <a:ea typeface="DejaVu Sans"/>
              </a:rPr>
              <a:t>#UnlimitedPower!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i="1" lang="en-US" sz="1200" spc="-1" strike="noStrike">
                <a:solidFill>
                  <a:srgbClr val="3b2cac"/>
                </a:solidFill>
                <a:latin typeface="Speak Pro"/>
                <a:ea typeface="DejaVu Sans"/>
              </a:rPr>
              <a:t>What’s new in FakeXrmEasy v2.x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31" name="CustomShape 4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74CAF288-FC47-4EDA-AF0F-721F429135AE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32" name="CustomShape 5"/>
          <p:cNvSpPr/>
          <p:nvPr/>
        </p:nvSpPr>
        <p:spPr>
          <a:xfrm>
            <a:off x="1527480" y="3279960"/>
            <a:ext cx="4142160" cy="6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500" spc="-1" strike="noStrike">
                <a:solidFill>
                  <a:srgbClr val="be005a"/>
                </a:solidFill>
                <a:latin typeface="Speak Pro"/>
                <a:ea typeface="DejaVu Sans"/>
              </a:rPr>
              <a:t>.net core 3.1</a:t>
            </a:r>
            <a:endParaRPr b="0" lang="en-US" sz="2500" spc="-1" strike="noStrike">
              <a:latin typeface="Arial"/>
            </a:endParaRPr>
          </a:p>
        </p:txBody>
      </p:sp>
      <p:pic>
        <p:nvPicPr>
          <p:cNvPr id="233" name="Picture 9" descr=""/>
          <p:cNvPicPr/>
          <p:nvPr/>
        </p:nvPicPr>
        <p:blipFill>
          <a:blip r:embed="rId2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  <p:pic>
        <p:nvPicPr>
          <p:cNvPr id="234" name="" descr=""/>
          <p:cNvPicPr/>
          <p:nvPr/>
        </p:nvPicPr>
        <p:blipFill>
          <a:blip r:embed="rId3"/>
          <a:stretch/>
        </p:blipFill>
        <p:spPr>
          <a:xfrm>
            <a:off x="2470320" y="4024800"/>
            <a:ext cx="911880" cy="911880"/>
          </a:xfrm>
          <a:prstGeom prst="rect">
            <a:avLst/>
          </a:prstGeom>
          <a:ln>
            <a:noFill/>
          </a:ln>
        </p:spPr>
      </p:pic>
      <p:pic>
        <p:nvPicPr>
          <p:cNvPr id="235" name="" descr=""/>
          <p:cNvPicPr/>
          <p:nvPr/>
        </p:nvPicPr>
        <p:blipFill>
          <a:blip r:embed="rId4"/>
          <a:stretch/>
        </p:blipFill>
        <p:spPr>
          <a:xfrm>
            <a:off x="7143120" y="2286000"/>
            <a:ext cx="567360" cy="622080"/>
          </a:xfrm>
          <a:prstGeom prst="rect">
            <a:avLst/>
          </a:prstGeom>
          <a:ln>
            <a:noFill/>
          </a:ln>
        </p:spPr>
      </p:pic>
      <p:sp>
        <p:nvSpPr>
          <p:cNvPr id="236" name="CustomShape 6"/>
          <p:cNvSpPr/>
          <p:nvPr/>
        </p:nvSpPr>
        <p:spPr>
          <a:xfrm>
            <a:off x="6583680" y="1554480"/>
            <a:ext cx="436068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Cross-platform dev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237" name="" descr=""/>
          <p:cNvPicPr/>
          <p:nvPr/>
        </p:nvPicPr>
        <p:blipFill>
          <a:blip r:embed="rId5"/>
          <a:stretch/>
        </p:blipFill>
        <p:spPr>
          <a:xfrm>
            <a:off x="8220960" y="2194560"/>
            <a:ext cx="684720" cy="821880"/>
          </a:xfrm>
          <a:prstGeom prst="rect">
            <a:avLst/>
          </a:prstGeom>
          <a:ln>
            <a:noFill/>
          </a:ln>
        </p:spPr>
      </p:pic>
      <p:pic>
        <p:nvPicPr>
          <p:cNvPr id="238" name="" descr=""/>
          <p:cNvPicPr/>
          <p:nvPr/>
        </p:nvPicPr>
        <p:blipFill>
          <a:blip r:embed="rId6"/>
          <a:stretch/>
        </p:blipFill>
        <p:spPr>
          <a:xfrm>
            <a:off x="9315360" y="2010960"/>
            <a:ext cx="838440" cy="1041480"/>
          </a:xfrm>
          <a:prstGeom prst="rect">
            <a:avLst/>
          </a:prstGeom>
          <a:ln>
            <a:noFill/>
          </a:ln>
        </p:spPr>
      </p:pic>
      <p:sp>
        <p:nvSpPr>
          <p:cNvPr id="239" name="CustomShape 7"/>
          <p:cNvSpPr/>
          <p:nvPr/>
        </p:nvSpPr>
        <p:spPr>
          <a:xfrm>
            <a:off x="6547680" y="3291840"/>
            <a:ext cx="43606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Speak Pro"/>
                <a:ea typeface="DejaVu Sans"/>
              </a:rPr>
              <a:t>Containerisation / Orchestration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40" name="" descr=""/>
          <p:cNvPicPr/>
          <p:nvPr/>
        </p:nvPicPr>
        <p:blipFill>
          <a:blip r:embed="rId7"/>
          <a:stretch/>
        </p:blipFill>
        <p:spPr>
          <a:xfrm>
            <a:off x="7223760" y="3751200"/>
            <a:ext cx="1002240" cy="855720"/>
          </a:xfrm>
          <a:prstGeom prst="rect">
            <a:avLst/>
          </a:prstGeom>
          <a:ln>
            <a:noFill/>
          </a:ln>
        </p:spPr>
      </p:pic>
      <p:pic>
        <p:nvPicPr>
          <p:cNvPr id="241" name="" descr=""/>
          <p:cNvPicPr/>
          <p:nvPr/>
        </p:nvPicPr>
        <p:blipFill>
          <a:blip r:embed="rId8"/>
          <a:stretch/>
        </p:blipFill>
        <p:spPr>
          <a:xfrm>
            <a:off x="9396360" y="3749040"/>
            <a:ext cx="752400" cy="730440"/>
          </a:xfrm>
          <a:prstGeom prst="rect">
            <a:avLst/>
          </a:prstGeom>
          <a:ln>
            <a:noFill/>
          </a:ln>
        </p:spPr>
      </p:pic>
      <p:sp>
        <p:nvSpPr>
          <p:cNvPr id="242" name="CustomShape 8"/>
          <p:cNvSpPr/>
          <p:nvPr/>
        </p:nvSpPr>
        <p:spPr>
          <a:xfrm>
            <a:off x="6627600" y="4898880"/>
            <a:ext cx="43606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Speak Pro"/>
                <a:ea typeface="DejaVu Sans"/>
              </a:rPr>
              <a:t>Serverless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43" name="" descr=""/>
          <p:cNvPicPr/>
          <p:nvPr/>
        </p:nvPicPr>
        <p:blipFill>
          <a:blip r:embed="rId9"/>
          <a:stretch/>
        </p:blipFill>
        <p:spPr>
          <a:xfrm>
            <a:off x="7345440" y="5331240"/>
            <a:ext cx="1772280" cy="885600"/>
          </a:xfrm>
          <a:prstGeom prst="rect">
            <a:avLst/>
          </a:prstGeom>
          <a:ln>
            <a:noFill/>
          </a:ln>
        </p:spPr>
      </p:pic>
      <p:sp>
        <p:nvSpPr>
          <p:cNvPr id="244" name="CustomShape 9"/>
          <p:cNvSpPr/>
          <p:nvPr/>
        </p:nvSpPr>
        <p:spPr>
          <a:xfrm>
            <a:off x="548640" y="5358240"/>
            <a:ext cx="5077800" cy="48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400" spc="-1" strike="noStrike" u="sng">
                <a:solidFill>
                  <a:srgbClr val="ffffff"/>
                </a:solidFill>
                <a:uFillTx/>
                <a:latin typeface="Arial"/>
                <a:ea typeface="DejaVu Sans"/>
                <a:hlinkClick r:id="rId10"/>
              </a:rPr>
              <a:t>https://github.com/microsoft/PowerPlatform-CdsServiceClient</a:t>
            </a:r>
            <a:r>
              <a:rPr b="0" lang="en-US" sz="1400" spc="-1" strike="noStrike">
                <a:solidFill>
                  <a:srgbClr val="ffffff"/>
                </a:solidFill>
                <a:latin typeface="Arial"/>
                <a:ea typeface="DejaVu Sans"/>
              </a:rPr>
              <a:t> (alpha release… you’ve been warned)</a:t>
            </a: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1527480" y="1700280"/>
            <a:ext cx="4142160" cy="15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What’s </a:t>
            </a: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new in </a:t>
            </a: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v2.x ...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i="1" lang="en-US" sz="1200" spc="-1" strike="noStrike">
                <a:solidFill>
                  <a:srgbClr val="3b2cac"/>
                </a:solidFill>
                <a:latin typeface="Speak Pro"/>
                <a:ea typeface="DejaVu Sans"/>
              </a:rPr>
              <a:t>What’s new in FakeXrmEasy v2.x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2C43FA91-5310-4C1E-A296-45E8D3361FFF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48" name="CustomShape 4"/>
          <p:cNvSpPr/>
          <p:nvPr/>
        </p:nvSpPr>
        <p:spPr>
          <a:xfrm>
            <a:off x="1527480" y="3279960"/>
            <a:ext cx="5879160" cy="120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be005a"/>
                </a:solidFill>
                <a:latin typeface="Speak Pro"/>
                <a:ea typeface="DejaVu Sans"/>
              </a:rPr>
              <a:t>1 NuGet Package (v1.x) →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be005a"/>
                </a:solidFill>
                <a:latin typeface="Speak Pro"/>
                <a:ea typeface="DejaVu Sans"/>
              </a:rPr>
              <a:t>    </a:t>
            </a:r>
            <a:r>
              <a:rPr b="1" lang="en-US" sz="2000" spc="-1" strike="noStrike">
                <a:solidFill>
                  <a:srgbClr val="be005a"/>
                </a:solidFill>
                <a:latin typeface="Speak Pro"/>
                <a:ea typeface="DejaVu Sans"/>
              </a:rPr>
              <a:t>~ 6 NuGet Packages (v2.x) 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49" name="Picture 9" descr=""/>
          <p:cNvPicPr/>
          <p:nvPr/>
        </p:nvPicPr>
        <p:blipFill>
          <a:blip r:embed="rId2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  <p:sp>
        <p:nvSpPr>
          <p:cNvPr id="250" name="CustomShape 5"/>
          <p:cNvSpPr/>
          <p:nvPr/>
        </p:nvSpPr>
        <p:spPr>
          <a:xfrm>
            <a:off x="6583680" y="1554480"/>
            <a:ext cx="5211000" cy="38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Use the right </a:t>
            </a:r>
            <a:r>
              <a:rPr b="1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abstraction</a:t>
            </a: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 layer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Install what you </a:t>
            </a:r>
            <a:r>
              <a:rPr b="1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need </a:t>
            </a:r>
            <a:r>
              <a:rPr b="1" lang="en-US" sz="2200" spc="-1" strike="noStrike" u="sng">
                <a:solidFill>
                  <a:srgbClr val="ffffff"/>
                </a:solidFill>
                <a:uFillTx/>
                <a:latin typeface="Speak Pro"/>
                <a:ea typeface="DejaVu Sans"/>
              </a:rPr>
              <a:t>only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Massive refactorings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FakeXrmEasy.Abstractions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FakeXrmEasy.Core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FakeXrmEasy.Plugins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FakeXrmEasy.CodeActivities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FakeXrmEasy.Integration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</a:t>
            </a: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FakeXrmEasy.Messages.Cds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</a:t>
            </a: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FakeXrmEasy.Messages.Sales ...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</p:txBody>
      </p:sp>
      <p:pic>
        <p:nvPicPr>
          <p:cNvPr id="251" name="" descr=""/>
          <p:cNvPicPr/>
          <p:nvPr/>
        </p:nvPicPr>
        <p:blipFill>
          <a:blip r:embed="rId3"/>
          <a:srcRect l="0" t="0" r="26099" b="0"/>
          <a:stretch/>
        </p:blipFill>
        <p:spPr>
          <a:xfrm>
            <a:off x="5973120" y="1513080"/>
            <a:ext cx="5954400" cy="5009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1527480" y="1700280"/>
            <a:ext cx="4142160" cy="153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be005a"/>
                </a:solidFill>
                <a:latin typeface="Avenir Next LT Pro"/>
                <a:ea typeface="DejaVu Sans"/>
              </a:rPr>
              <a:t>What’s new in v2.x ...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614880" y="6187680"/>
            <a:ext cx="32551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i="1" lang="en-US" sz="1200" spc="-1" strike="noStrike">
                <a:solidFill>
                  <a:srgbClr val="3b2cac"/>
                </a:solidFill>
                <a:latin typeface="Speak Pro"/>
                <a:ea typeface="DejaVu Sans"/>
              </a:rPr>
              <a:t>What’s new in FakeXrmEasy v2.x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8849880" y="618768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A07A6F5A-53FA-41D5-AB7B-980F90EBABE5}" type="slidenum">
              <a:rPr b="0" i="1" lang="en-US" sz="1200" spc="-1" strike="noStrike">
                <a:solidFill>
                  <a:srgbClr val="ffcd6b"/>
                </a:solidFill>
                <a:latin typeface="Speak Pro"/>
                <a:ea typeface="DejaVu Sans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255" name="CustomShape 4"/>
          <p:cNvSpPr/>
          <p:nvPr/>
        </p:nvSpPr>
        <p:spPr>
          <a:xfrm>
            <a:off x="1527480" y="3279960"/>
            <a:ext cx="5879160" cy="120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be005a"/>
                </a:solidFill>
                <a:latin typeface="Speak Pro"/>
                <a:ea typeface="DejaVu Sans"/>
              </a:rPr>
              <a:t>1 NuGet Package (v1.x) →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be005a"/>
                </a:solidFill>
                <a:latin typeface="Speak Pro"/>
                <a:ea typeface="DejaVu Sans"/>
              </a:rPr>
              <a:t>    </a:t>
            </a:r>
            <a:r>
              <a:rPr b="1" lang="en-US" sz="2000" spc="-1" strike="noStrike">
                <a:solidFill>
                  <a:srgbClr val="be005a"/>
                </a:solidFill>
                <a:latin typeface="Speak Pro"/>
                <a:ea typeface="DejaVu Sans"/>
              </a:rPr>
              <a:t>~ 6 NuGet Packages (v2.x) 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56" name="Picture 9" descr=""/>
          <p:cNvPicPr/>
          <p:nvPr/>
        </p:nvPicPr>
        <p:blipFill>
          <a:blip r:embed="rId2">
            <a:lum bright="70000" contrast="-70000"/>
          </a:blip>
          <a:stretch/>
        </p:blipFill>
        <p:spPr>
          <a:xfrm>
            <a:off x="11210040" y="829800"/>
            <a:ext cx="940320" cy="483120"/>
          </a:xfrm>
          <a:prstGeom prst="rect">
            <a:avLst/>
          </a:prstGeom>
          <a:ln>
            <a:noFill/>
          </a:ln>
        </p:spPr>
      </p:pic>
      <p:sp>
        <p:nvSpPr>
          <p:cNvPr id="257" name="CustomShape 5"/>
          <p:cNvSpPr/>
          <p:nvPr/>
        </p:nvSpPr>
        <p:spPr>
          <a:xfrm>
            <a:off x="6583680" y="1554480"/>
            <a:ext cx="5211000" cy="38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Use the right </a:t>
            </a:r>
            <a:r>
              <a:rPr b="1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abstraction</a:t>
            </a: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 layer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Install what you </a:t>
            </a:r>
            <a:r>
              <a:rPr b="1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need </a:t>
            </a:r>
            <a:r>
              <a:rPr b="1" lang="en-US" sz="2200" spc="-1" strike="noStrike" u="sng">
                <a:solidFill>
                  <a:srgbClr val="ffffff"/>
                </a:solidFill>
                <a:uFillTx/>
                <a:latin typeface="Speak Pro"/>
                <a:ea typeface="DejaVu Sans"/>
              </a:rPr>
              <a:t>only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* Massive refactorings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FakeXrmEasy.Abstractions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FakeXrmEasy.Core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FakeXrmEasy.Plugins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FakeXrmEasy.CodeActivities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FakeXrmEasy.Integration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</a:t>
            </a: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FakeXrmEasy.Messages.Cds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- </a:t>
            </a:r>
            <a:r>
              <a:rPr b="0" lang="en-US" sz="2200" spc="-1" strike="noStrike">
                <a:solidFill>
                  <a:srgbClr val="ffffff"/>
                </a:solidFill>
                <a:latin typeface="Speak Pro"/>
                <a:ea typeface="DejaVu Sans"/>
              </a:rPr>
              <a:t>FakeXrmEasy.Messages.Sales ...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2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</TotalTime>
  <Application>LibreOffice/6.0.7.3$Linux_X86_64 LibreOffice_project/00m0$Build-3</Application>
  <Words>438</Words>
  <Paragraphs>59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2020-05-24T23:43:48Z</dcterms:created>
  <dc:creator/>
  <dc:description/>
  <dc:language>en-US</dc:language>
  <cp:lastModifiedBy/>
  <dcterms:modified xsi:type="dcterms:W3CDTF">2020-06-06T10:57:34Z</dcterms:modified>
  <cp:revision>31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